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4" autoAdjust="0"/>
    <p:restoredTop sz="94620" autoAdjust="0"/>
  </p:normalViewPr>
  <p:slideViewPr>
    <p:cSldViewPr>
      <p:cViewPr>
        <p:scale>
          <a:sx n="75" d="100"/>
          <a:sy n="75" d="100"/>
        </p:scale>
        <p:origin x="-1230" y="-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 smtClean="0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" name="矩形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矩形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矩形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直接连接符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直接连接符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直接连接符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直接连接符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矩形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椭圆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椭圆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椭圆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椭圆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椭圆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矩形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直接连接符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直接连接符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直接连接符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直接连接符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矩形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椭圆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椭圆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椭圆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椭圆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椭圆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直接连接符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接连接符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8" name="直接连接符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矩形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直接连接符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椭圆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内容占位符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zh-CN" altLang="en-US" smtClean="0"/>
              <a:t>单击此处编辑母版文本样式</a:t>
            </a:r>
          </a:p>
          <a:p>
            <a:pPr lvl="1" eaLnBrk="1" latinLnBrk="0" hangingPunct="1"/>
            <a:r>
              <a:rPr lang="zh-CN" altLang="en-US" smtClean="0"/>
              <a:t>第二级</a:t>
            </a:r>
          </a:p>
          <a:p>
            <a:pPr lvl="2" eaLnBrk="1" latinLnBrk="0" hangingPunct="1"/>
            <a:r>
              <a:rPr lang="zh-CN" altLang="en-US" smtClean="0"/>
              <a:t>第三级</a:t>
            </a:r>
          </a:p>
          <a:p>
            <a:pPr lvl="3" eaLnBrk="1" latinLnBrk="0" hangingPunct="1"/>
            <a:r>
              <a:rPr lang="zh-CN" altLang="en-US" smtClean="0"/>
              <a:t>第四级</a:t>
            </a:r>
          </a:p>
          <a:p>
            <a:pPr lvl="4" eaLnBrk="1" latinLnBrk="0" hangingPunct="1"/>
            <a:r>
              <a:rPr lang="zh-CN" altLang="en-US" smtClean="0"/>
              <a:t>第五级</a:t>
            </a:r>
            <a:endParaRPr kumimoji="0" lang="en-US"/>
          </a:p>
        </p:txBody>
      </p:sp>
      <p:sp>
        <p:nvSpPr>
          <p:cNvPr id="21" name="日期占位符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22" name="灯片编号占位符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3" name="页脚占位符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椭圆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zh-CN" altLang="en-US" smtClean="0"/>
              <a:t>单击图标添加图片</a:t>
            </a:r>
            <a:endParaRPr kumimoji="0"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</p:txBody>
      </p:sp>
      <p:sp>
        <p:nvSpPr>
          <p:cNvPr id="10" name="直接连接符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矩形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直接连接符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直接连接符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直接连接符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日期占位符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1" name="页脚占位符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直接连接符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zh-CN" altLang="en-US" smtClean="0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CN" altLang="en-US" smtClean="0"/>
              <a:t>单击此处编辑母版文本样式</a:t>
            </a:r>
          </a:p>
          <a:p>
            <a:pPr lvl="1" eaLnBrk="1" latinLnBrk="0" hangingPunct="1"/>
            <a:r>
              <a:rPr kumimoji="0" lang="zh-CN" altLang="en-US" smtClean="0"/>
              <a:t>第二级</a:t>
            </a:r>
          </a:p>
          <a:p>
            <a:pPr lvl="2" eaLnBrk="1" latinLnBrk="0" hangingPunct="1"/>
            <a:r>
              <a:rPr kumimoji="0" lang="zh-CN" altLang="en-US" smtClean="0"/>
              <a:t>第三级</a:t>
            </a:r>
          </a:p>
          <a:p>
            <a:pPr lvl="3" eaLnBrk="1" latinLnBrk="0" hangingPunct="1"/>
            <a:r>
              <a:rPr kumimoji="0" lang="zh-CN" altLang="en-US" smtClean="0"/>
              <a:t>第四级</a:t>
            </a:r>
          </a:p>
          <a:p>
            <a:pPr lvl="4" eaLnBrk="1" latinLnBrk="0" hangingPunct="1"/>
            <a:r>
              <a:rPr kumimoji="0" lang="zh-CN" altLang="en-US" smtClean="0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2019/11/15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直接连接符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直接连接符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矩形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直接连接符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椭圆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91680" y="908720"/>
            <a:ext cx="8136904" cy="1733578"/>
          </a:xfrm>
        </p:spPr>
        <p:txBody>
          <a:bodyPr/>
          <a:lstStyle/>
          <a:p>
            <a:r>
              <a:rPr lang="en-US" altLang="zh-CN" sz="32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/>
            </a:r>
            <a:br>
              <a:rPr lang="en-US" altLang="zh-CN" sz="32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altLang="zh-CN" sz="32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  </a:t>
            </a:r>
            <a:r>
              <a:rPr lang="zh-CN" altLang="en-US" sz="32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基于</a:t>
            </a:r>
            <a:r>
              <a:rPr lang="en-US" altLang="zh-CN" sz="3200" dirty="0" err="1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openwrt</a:t>
            </a:r>
            <a:r>
              <a:rPr lang="zh-CN" altLang="en-US" sz="32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</a:t>
            </a:r>
            <a:r>
              <a:rPr lang="en-US" altLang="zh-CN" sz="3200" dirty="0" err="1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WiFi</a:t>
            </a:r>
            <a:r>
              <a:rPr lang="zh-CN" altLang="en-US" sz="3200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智能小车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339752" y="3356992"/>
            <a:ext cx="6804248" cy="2808312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			</a:t>
            </a:r>
            <a:endParaRPr lang="zh-CN" altLang="en-US" dirty="0" smtClean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/>
              <a:t>1</a:t>
            </a:r>
            <a:r>
              <a:rPr lang="zh-CN" altLang="en-US" sz="3200" dirty="0" smtClean="0"/>
              <a:t>、系统功能概述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indent="0">
              <a:buNone/>
            </a:pPr>
            <a:r>
              <a:rPr lang="zh-CN" altLang="en-US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通过</a:t>
            </a:r>
            <a:r>
              <a:rPr lang="en-US" altLang="zh-CN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Android</a:t>
            </a:r>
            <a:r>
              <a:rPr lang="zh-CN" altLang="en-US" sz="28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手机</a:t>
            </a:r>
            <a:r>
              <a:rPr lang="en-US" altLang="zh-CN" sz="28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/PC</a:t>
            </a:r>
            <a:r>
              <a:rPr lang="zh-CN" altLang="en-US" sz="28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客户端控制小车</a:t>
            </a:r>
          </a:p>
          <a:p>
            <a:pPr>
              <a:buNone/>
            </a:pPr>
            <a:r>
              <a:rPr lang="zh-CN" altLang="en-US" sz="2800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要实现的功能有：</a:t>
            </a:r>
          </a:p>
          <a:p>
            <a:pPr indent="0"/>
            <a:r>
              <a:rPr lang="en-US" altLang="zh-CN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</a:t>
            </a:r>
            <a:r>
              <a:rPr lang="zh-CN" altLang="en-US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、用户的注册、登陆、忘记密码、修改密码</a:t>
            </a:r>
          </a:p>
          <a:p>
            <a:pPr indent="0"/>
            <a:r>
              <a:rPr lang="en-US" altLang="zh-CN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zh-CN" altLang="en-US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、对超声波传感器的现场数据实时采集并通过</a:t>
            </a:r>
            <a:r>
              <a:rPr lang="en-US" altLang="zh-CN" dirty="0" err="1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wifi</a:t>
            </a:r>
            <a:r>
              <a:rPr lang="zh-CN" altLang="en-US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上传，实现小车测距等功能；</a:t>
            </a:r>
          </a:p>
          <a:p>
            <a:pPr indent="0"/>
            <a:r>
              <a:rPr lang="en-US" altLang="zh-CN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3</a:t>
            </a:r>
            <a:r>
              <a:rPr lang="zh-CN" altLang="en-US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、用摄像头采集视频流，实时显示在手机客户端；</a:t>
            </a:r>
          </a:p>
          <a:p>
            <a:pPr indent="0"/>
            <a:r>
              <a:rPr lang="en-US" altLang="zh-CN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4</a:t>
            </a:r>
            <a:r>
              <a:rPr lang="zh-CN" altLang="en-US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、构建无线路由器，使用户通过网络利用</a:t>
            </a:r>
            <a:r>
              <a:rPr lang="en-US" altLang="zh-CN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Android</a:t>
            </a:r>
            <a:r>
              <a:rPr lang="zh-CN" altLang="en-US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手机控制小车移动、转向、调速以及摄像头舵机的角度；</a:t>
            </a:r>
          </a:p>
          <a:p>
            <a:pPr indent="0"/>
            <a:r>
              <a:rPr lang="en-US" altLang="zh-CN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5</a:t>
            </a:r>
            <a:r>
              <a:rPr lang="zh-CN" altLang="en-US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、在</a:t>
            </a:r>
            <a:r>
              <a:rPr lang="en-US" altLang="zh-CN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charset="0"/>
                <a:cs typeface="Times New Roman" panose="02020603050405020304" charset="0"/>
              </a:rPr>
              <a:t>Android</a:t>
            </a:r>
            <a:r>
              <a:rPr lang="zh-CN" altLang="en-US" dirty="0" smtClean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手机界面实现控制模式的修改</a:t>
            </a:r>
            <a:endParaRPr lang="zh-CN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95536" y="3717032"/>
            <a:ext cx="1872208" cy="21602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app</a:t>
            </a:r>
            <a:endParaRPr lang="en-US" altLang="zh-CN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pPr algn="ctr"/>
            <a:endParaRPr lang="en-US" altLang="zh-CN" b="1" dirty="0" smtClean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  <a:p>
            <a:pPr algn="ctr"/>
            <a:r>
              <a:rPr lang="zh-CN" altLang="en-US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客户端</a:t>
            </a:r>
            <a:endParaRPr lang="zh-CN" altLang="en-US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5292080" y="1916832"/>
            <a:ext cx="2088232" cy="1512168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Openwrt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服务器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364088" y="5013176"/>
            <a:ext cx="2160240" cy="15841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Stm32 f103</a:t>
            </a:r>
          </a:p>
          <a:p>
            <a:pPr algn="ctr"/>
            <a:r>
              <a:rPr lang="zh-CN" altLang="en-US" dirty="0" smtClean="0"/>
              <a:t>下位机</a:t>
            </a:r>
            <a:endParaRPr lang="zh-CN" altLang="en-US" dirty="0"/>
          </a:p>
        </p:txBody>
      </p:sp>
      <p:sp>
        <p:nvSpPr>
          <p:cNvPr id="7" name="等腰三角形 6"/>
          <p:cNvSpPr/>
          <p:nvPr/>
        </p:nvSpPr>
        <p:spPr>
          <a:xfrm>
            <a:off x="1043608" y="2564904"/>
            <a:ext cx="576064" cy="43204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>
            <a:stCxn id="7" idx="3"/>
            <a:endCxn id="4" idx="0"/>
          </p:cNvCxnSpPr>
          <p:nvPr/>
        </p:nvCxnSpPr>
        <p:spPr>
          <a:xfrm>
            <a:off x="1331640" y="2996952"/>
            <a:ext cx="0" cy="720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等腰三角形 9"/>
          <p:cNvSpPr/>
          <p:nvPr/>
        </p:nvSpPr>
        <p:spPr>
          <a:xfrm>
            <a:off x="4499992" y="2492896"/>
            <a:ext cx="432048" cy="50405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连接符 11"/>
          <p:cNvCxnSpPr>
            <a:stCxn id="10" idx="3"/>
          </p:cNvCxnSpPr>
          <p:nvPr/>
        </p:nvCxnSpPr>
        <p:spPr>
          <a:xfrm>
            <a:off x="4716016" y="2996952"/>
            <a:ext cx="0" cy="360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flipH="1">
            <a:off x="4716016" y="3284984"/>
            <a:ext cx="57606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下箭头 16"/>
          <p:cNvSpPr/>
          <p:nvPr/>
        </p:nvSpPr>
        <p:spPr>
          <a:xfrm>
            <a:off x="6660232" y="3501008"/>
            <a:ext cx="360040" cy="15121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uart</a:t>
            </a:r>
            <a:endParaRPr lang="zh-CN" altLang="en-US" dirty="0"/>
          </a:p>
        </p:txBody>
      </p:sp>
      <p:sp>
        <p:nvSpPr>
          <p:cNvPr id="19" name="上箭头 18"/>
          <p:cNvSpPr/>
          <p:nvPr/>
        </p:nvSpPr>
        <p:spPr>
          <a:xfrm>
            <a:off x="5868144" y="3501008"/>
            <a:ext cx="360040" cy="151216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uart</a:t>
            </a:r>
            <a:endParaRPr lang="zh-CN" altLang="en-US" dirty="0"/>
          </a:p>
        </p:txBody>
      </p:sp>
      <p:sp>
        <p:nvSpPr>
          <p:cNvPr id="21" name="椭圆 20"/>
          <p:cNvSpPr/>
          <p:nvPr/>
        </p:nvSpPr>
        <p:spPr>
          <a:xfrm>
            <a:off x="5724128" y="3789040"/>
            <a:ext cx="1512168" cy="914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err="1" smtClean="0"/>
              <a:t>uart</a:t>
            </a:r>
            <a:endParaRPr lang="zh-CN" altLang="en-US" sz="2800" dirty="0"/>
          </a:p>
        </p:txBody>
      </p:sp>
      <p:sp>
        <p:nvSpPr>
          <p:cNvPr id="25" name="右箭头 24"/>
          <p:cNvSpPr/>
          <p:nvPr/>
        </p:nvSpPr>
        <p:spPr>
          <a:xfrm>
            <a:off x="1547664" y="2420888"/>
            <a:ext cx="2808312" cy="144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左箭头 25"/>
          <p:cNvSpPr/>
          <p:nvPr/>
        </p:nvSpPr>
        <p:spPr>
          <a:xfrm>
            <a:off x="1547664" y="3068960"/>
            <a:ext cx="2736304" cy="14401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763688" y="2060848"/>
            <a:ext cx="2448272" cy="1368152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 err="1" smtClean="0"/>
              <a:t>WiFi</a:t>
            </a:r>
            <a:endParaRPr lang="en-US" altLang="zh-CN" sz="2400" dirty="0" smtClean="0"/>
          </a:p>
          <a:p>
            <a:pPr algn="ctr"/>
            <a:r>
              <a:rPr lang="en-US" altLang="zh-CN" sz="2400" dirty="0" err="1" smtClean="0"/>
              <a:t>tcp</a:t>
            </a:r>
            <a:endParaRPr lang="zh-CN" altLang="en-US" sz="2400" dirty="0"/>
          </a:p>
        </p:txBody>
      </p:sp>
      <p:sp>
        <p:nvSpPr>
          <p:cNvPr id="31" name="文本框 6"/>
          <p:cNvSpPr txBox="1"/>
          <p:nvPr/>
        </p:nvSpPr>
        <p:spPr>
          <a:xfrm>
            <a:off x="2123728" y="260648"/>
            <a:ext cx="554461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/>
              <a:t>2</a:t>
            </a:r>
            <a:r>
              <a:rPr lang="zh-CN" altLang="en-US" sz="5400" dirty="0" smtClean="0"/>
              <a:t>、</a:t>
            </a:r>
            <a:r>
              <a:rPr lang="zh-CN" altLang="en-US" sz="5400" dirty="0"/>
              <a:t>系统概述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07704" y="0"/>
            <a:ext cx="5760640" cy="1143000"/>
          </a:xfrm>
        </p:spPr>
        <p:txBody>
          <a:bodyPr>
            <a:noAutofit/>
          </a:bodyPr>
          <a:lstStyle/>
          <a:p>
            <a:r>
              <a:rPr lang="en-US" altLang="zh-CN" sz="4800" b="1" dirty="0" smtClean="0">
                <a:solidFill>
                  <a:schemeClr val="tx1"/>
                </a:solidFill>
              </a:rPr>
              <a:t>3</a:t>
            </a:r>
            <a:r>
              <a:rPr lang="zh-CN" altLang="en-US" sz="4800" b="1" dirty="0" smtClean="0">
                <a:solidFill>
                  <a:schemeClr val="tx1"/>
                </a:solidFill>
              </a:rPr>
              <a:t>下位机主要模块</a:t>
            </a:r>
            <a:endParaRPr lang="zh-CN" altLang="en-US" sz="4800" b="1" dirty="0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6156176" y="1916832"/>
            <a:ext cx="1728192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OLED </a:t>
            </a:r>
            <a:r>
              <a:rPr lang="zh-CN" altLang="en-US" dirty="0" smtClean="0"/>
              <a:t>屏幕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971600" y="5085184"/>
            <a:ext cx="1584176" cy="15121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电机</a:t>
            </a:r>
            <a:endParaRPr lang="zh-CN" altLang="en-US" dirty="0"/>
          </a:p>
        </p:txBody>
      </p:sp>
      <p:sp>
        <p:nvSpPr>
          <p:cNvPr id="6" name="圆角矩形 5"/>
          <p:cNvSpPr/>
          <p:nvPr/>
        </p:nvSpPr>
        <p:spPr>
          <a:xfrm>
            <a:off x="3347864" y="5157192"/>
            <a:ext cx="1944216" cy="129614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l298N</a:t>
            </a:r>
            <a:endParaRPr lang="zh-CN" altLang="en-US" dirty="0"/>
          </a:p>
        </p:txBody>
      </p:sp>
      <p:sp>
        <p:nvSpPr>
          <p:cNvPr id="7" name="椭圆 6"/>
          <p:cNvSpPr/>
          <p:nvPr/>
        </p:nvSpPr>
        <p:spPr>
          <a:xfrm>
            <a:off x="899592" y="3356992"/>
            <a:ext cx="1584176" cy="15841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超声波测距模块</a:t>
            </a:r>
            <a:endParaRPr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6084168" y="3140968"/>
            <a:ext cx="1944216" cy="10081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三色灯</a:t>
            </a:r>
            <a:endParaRPr lang="zh-CN" altLang="en-US" dirty="0"/>
          </a:p>
        </p:txBody>
      </p:sp>
      <p:sp>
        <p:nvSpPr>
          <p:cNvPr id="10" name="椭圆 9"/>
          <p:cNvSpPr/>
          <p:nvPr/>
        </p:nvSpPr>
        <p:spPr>
          <a:xfrm>
            <a:off x="6156176" y="4365104"/>
            <a:ext cx="1584176" cy="158417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云台舵机</a:t>
            </a:r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3419872" y="2420888"/>
            <a:ext cx="1872208" cy="22322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主控芯片</a:t>
            </a:r>
            <a:endParaRPr lang="en-US" altLang="zh-CN" dirty="0" smtClean="0"/>
          </a:p>
          <a:p>
            <a:pPr algn="ctr"/>
            <a:r>
              <a:rPr lang="en-US" altLang="zh-CN" dirty="0" smtClean="0"/>
              <a:t>stm32</a:t>
            </a:r>
            <a:endParaRPr lang="zh-CN" altLang="en-US" dirty="0"/>
          </a:p>
        </p:txBody>
      </p:sp>
      <p:sp>
        <p:nvSpPr>
          <p:cNvPr id="12" name="椭圆 11"/>
          <p:cNvSpPr/>
          <p:nvPr/>
        </p:nvSpPr>
        <p:spPr>
          <a:xfrm>
            <a:off x="827584" y="1556792"/>
            <a:ext cx="1656184" cy="151216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红外传感</a:t>
            </a:r>
            <a:endParaRPr lang="zh-CN" altLang="en-US" dirty="0"/>
          </a:p>
        </p:txBody>
      </p:sp>
      <p:sp>
        <p:nvSpPr>
          <p:cNvPr id="13" name="上箭头 12"/>
          <p:cNvSpPr/>
          <p:nvPr/>
        </p:nvSpPr>
        <p:spPr>
          <a:xfrm>
            <a:off x="3851920" y="1340768"/>
            <a:ext cx="360040" cy="1008112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下箭头 13"/>
          <p:cNvSpPr/>
          <p:nvPr/>
        </p:nvSpPr>
        <p:spPr>
          <a:xfrm>
            <a:off x="4283968" y="1412776"/>
            <a:ext cx="360040" cy="93610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3563888" y="1484784"/>
            <a:ext cx="1368152" cy="576064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uart</a:t>
            </a:r>
            <a:endParaRPr lang="zh-CN" altLang="en-US" dirty="0"/>
          </a:p>
        </p:txBody>
      </p:sp>
      <p:sp>
        <p:nvSpPr>
          <p:cNvPr id="18" name="右箭头 17"/>
          <p:cNvSpPr/>
          <p:nvPr/>
        </p:nvSpPr>
        <p:spPr>
          <a:xfrm>
            <a:off x="2339752" y="2780928"/>
            <a:ext cx="936104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左右箭头 18"/>
          <p:cNvSpPr/>
          <p:nvPr/>
        </p:nvSpPr>
        <p:spPr>
          <a:xfrm>
            <a:off x="2555776" y="4005064"/>
            <a:ext cx="792088" cy="288032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右箭头 19"/>
          <p:cNvSpPr/>
          <p:nvPr/>
        </p:nvSpPr>
        <p:spPr>
          <a:xfrm>
            <a:off x="5364088" y="3573016"/>
            <a:ext cx="720080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右箭头 20"/>
          <p:cNvSpPr/>
          <p:nvPr/>
        </p:nvSpPr>
        <p:spPr>
          <a:xfrm>
            <a:off x="5292080" y="2420888"/>
            <a:ext cx="79208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右箭头 21"/>
          <p:cNvSpPr/>
          <p:nvPr/>
        </p:nvSpPr>
        <p:spPr>
          <a:xfrm>
            <a:off x="5364088" y="4293096"/>
            <a:ext cx="936104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下箭头 22"/>
          <p:cNvSpPr/>
          <p:nvPr/>
        </p:nvSpPr>
        <p:spPr>
          <a:xfrm>
            <a:off x="4211960" y="4653136"/>
            <a:ext cx="288032" cy="50405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左箭头 23"/>
          <p:cNvSpPr/>
          <p:nvPr/>
        </p:nvSpPr>
        <p:spPr>
          <a:xfrm>
            <a:off x="2555776" y="5733256"/>
            <a:ext cx="792088" cy="36004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932040" y="1052736"/>
            <a:ext cx="1512168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初始化</a:t>
            </a:r>
            <a:endParaRPr lang="zh-CN" altLang="en-US" dirty="0"/>
          </a:p>
        </p:txBody>
      </p:sp>
      <p:sp>
        <p:nvSpPr>
          <p:cNvPr id="6" name="流程图: 决策 5"/>
          <p:cNvSpPr/>
          <p:nvPr/>
        </p:nvSpPr>
        <p:spPr>
          <a:xfrm>
            <a:off x="3491880" y="2492896"/>
            <a:ext cx="4608512" cy="1440160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判断当前模式（</a:t>
            </a:r>
            <a:r>
              <a:rPr lang="en-US" altLang="zh-CN" dirty="0" smtClean="0"/>
              <a:t>switch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sp>
        <p:nvSpPr>
          <p:cNvPr id="7" name="流程图: 过程 6"/>
          <p:cNvSpPr/>
          <p:nvPr/>
        </p:nvSpPr>
        <p:spPr>
          <a:xfrm>
            <a:off x="4139952" y="4221088"/>
            <a:ext cx="1440160" cy="93610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……</a:t>
            </a:r>
            <a:r>
              <a:rPr lang="zh-CN" altLang="en-US" dirty="0" smtClean="0"/>
              <a:t>模式</a:t>
            </a:r>
            <a:endParaRPr lang="zh-CN" altLang="en-US" dirty="0"/>
          </a:p>
        </p:txBody>
      </p:sp>
      <p:sp>
        <p:nvSpPr>
          <p:cNvPr id="8" name="流程图: 过程 7"/>
          <p:cNvSpPr/>
          <p:nvPr/>
        </p:nvSpPr>
        <p:spPr>
          <a:xfrm>
            <a:off x="6300192" y="4221088"/>
            <a:ext cx="1440160" cy="93610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寻迹模式</a:t>
            </a:r>
            <a:endParaRPr lang="zh-CN" altLang="en-US" dirty="0"/>
          </a:p>
        </p:txBody>
      </p:sp>
      <p:sp>
        <p:nvSpPr>
          <p:cNvPr id="9" name="流程图: 过程 8"/>
          <p:cNvSpPr/>
          <p:nvPr/>
        </p:nvSpPr>
        <p:spPr>
          <a:xfrm>
            <a:off x="3275856" y="5589240"/>
            <a:ext cx="4536504" cy="1008112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解析处理并执行命令</a:t>
            </a:r>
            <a:endParaRPr lang="zh-CN" altLang="en-US" dirty="0"/>
          </a:p>
        </p:txBody>
      </p:sp>
      <p:sp>
        <p:nvSpPr>
          <p:cNvPr id="10" name="下箭头 9"/>
          <p:cNvSpPr/>
          <p:nvPr/>
        </p:nvSpPr>
        <p:spPr>
          <a:xfrm>
            <a:off x="5580112" y="1916832"/>
            <a:ext cx="432048" cy="5760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下箭头 10"/>
          <p:cNvSpPr/>
          <p:nvPr/>
        </p:nvSpPr>
        <p:spPr>
          <a:xfrm>
            <a:off x="4644008" y="3645024"/>
            <a:ext cx="432048" cy="57606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1</a:t>
            </a:r>
            <a:endParaRPr lang="zh-CN" altLang="en-US" dirty="0"/>
          </a:p>
        </p:txBody>
      </p:sp>
      <p:sp>
        <p:nvSpPr>
          <p:cNvPr id="12" name="下箭头 11"/>
          <p:cNvSpPr/>
          <p:nvPr/>
        </p:nvSpPr>
        <p:spPr>
          <a:xfrm>
            <a:off x="6804248" y="3573016"/>
            <a:ext cx="432048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2</a:t>
            </a:r>
            <a:endParaRPr lang="zh-CN" altLang="en-US" dirty="0"/>
          </a:p>
        </p:txBody>
      </p:sp>
      <p:sp>
        <p:nvSpPr>
          <p:cNvPr id="14" name="下箭头 13"/>
          <p:cNvSpPr/>
          <p:nvPr/>
        </p:nvSpPr>
        <p:spPr>
          <a:xfrm>
            <a:off x="4716016" y="5157192"/>
            <a:ext cx="360040" cy="36004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下箭头 14"/>
          <p:cNvSpPr/>
          <p:nvPr/>
        </p:nvSpPr>
        <p:spPr>
          <a:xfrm>
            <a:off x="6948264" y="5157192"/>
            <a:ext cx="360040" cy="4320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下箭头 15"/>
          <p:cNvSpPr/>
          <p:nvPr/>
        </p:nvSpPr>
        <p:spPr>
          <a:xfrm>
            <a:off x="3635896" y="3284984"/>
            <a:ext cx="360040" cy="22322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0</a:t>
            </a:r>
            <a:endParaRPr lang="zh-CN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7812360" y="5949280"/>
            <a:ext cx="864096" cy="2160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流程图: 过程 17"/>
          <p:cNvSpPr/>
          <p:nvPr/>
        </p:nvSpPr>
        <p:spPr>
          <a:xfrm>
            <a:off x="8460432" y="2348880"/>
            <a:ext cx="216024" cy="3600400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左箭头 18"/>
          <p:cNvSpPr/>
          <p:nvPr/>
        </p:nvSpPr>
        <p:spPr>
          <a:xfrm>
            <a:off x="6012160" y="2060848"/>
            <a:ext cx="2664296" cy="36004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0" y="3933056"/>
            <a:ext cx="1440160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串口发来消息</a:t>
            </a:r>
            <a:endParaRPr lang="zh-CN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0" y="5373216"/>
            <a:ext cx="1512168" cy="11521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接收数据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将命令保存</a:t>
            </a:r>
            <a:endParaRPr lang="en-US" altLang="zh-CN" dirty="0" smtClean="0"/>
          </a:p>
          <a:p>
            <a:pPr algn="ctr"/>
            <a:r>
              <a:rPr lang="zh-CN" altLang="en-US" dirty="0" smtClean="0"/>
              <a:t>标记有可读命令</a:t>
            </a:r>
            <a:endParaRPr lang="zh-CN" altLang="en-US" dirty="0"/>
          </a:p>
        </p:txBody>
      </p:sp>
      <p:sp>
        <p:nvSpPr>
          <p:cNvPr id="23" name="右箭头 22"/>
          <p:cNvSpPr/>
          <p:nvPr/>
        </p:nvSpPr>
        <p:spPr>
          <a:xfrm>
            <a:off x="1547664" y="5949280"/>
            <a:ext cx="1656184" cy="21602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1619672" y="4697760"/>
            <a:ext cx="1296144" cy="216024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命令</a:t>
            </a:r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r>
              <a:rPr lang="zh-CN" altLang="en-US" dirty="0" smtClean="0"/>
              <a:t>命令可读标志改为可读</a:t>
            </a:r>
            <a:endParaRPr lang="zh-CN" altLang="en-US" dirty="0"/>
          </a:p>
        </p:txBody>
      </p:sp>
      <p:sp>
        <p:nvSpPr>
          <p:cNvPr id="24" name="下箭头 23"/>
          <p:cNvSpPr/>
          <p:nvPr/>
        </p:nvSpPr>
        <p:spPr>
          <a:xfrm>
            <a:off x="504056" y="4725144"/>
            <a:ext cx="288032" cy="6480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6"/>
          <p:cNvSpPr txBox="1"/>
          <p:nvPr/>
        </p:nvSpPr>
        <p:spPr>
          <a:xfrm>
            <a:off x="1403648" y="0"/>
            <a:ext cx="6264696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/>
              <a:t>4</a:t>
            </a:r>
            <a:r>
              <a:rPr lang="zh-CN" altLang="en-US" sz="5400" dirty="0" smtClean="0"/>
              <a:t>、总体程序概述</a:t>
            </a:r>
            <a:endParaRPr lang="zh-CN" altLang="en-US" sz="5400" dirty="0"/>
          </a:p>
        </p:txBody>
      </p:sp>
      <p:sp>
        <p:nvSpPr>
          <p:cNvPr id="26" name="TextBox 25"/>
          <p:cNvSpPr txBox="1"/>
          <p:nvPr/>
        </p:nvSpPr>
        <p:spPr>
          <a:xfrm>
            <a:off x="3131840" y="3789040"/>
            <a:ext cx="792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普通</a:t>
            </a:r>
            <a:r>
              <a:rPr lang="en-US" altLang="zh-CN" dirty="0" smtClean="0"/>
              <a:t>app</a:t>
            </a:r>
            <a:r>
              <a:rPr lang="zh-CN" altLang="en-US" dirty="0" smtClean="0"/>
              <a:t>控制模式</a:t>
            </a:r>
            <a:endParaRPr lang="zh-CN" alt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115616" y="188640"/>
            <a:ext cx="6048672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/>
              <a:t>5</a:t>
            </a:r>
            <a:r>
              <a:rPr lang="zh-CN" altLang="en-US" sz="5400" dirty="0" smtClean="0"/>
              <a:t>、跟随模式概述</a:t>
            </a:r>
            <a:endParaRPr lang="zh-CN" altLang="en-US" sz="5400" dirty="0"/>
          </a:p>
        </p:txBody>
      </p:sp>
      <p:sp>
        <p:nvSpPr>
          <p:cNvPr id="8" name="等腰三角形 7"/>
          <p:cNvSpPr/>
          <p:nvPr/>
        </p:nvSpPr>
        <p:spPr>
          <a:xfrm>
            <a:off x="251520" y="1268760"/>
            <a:ext cx="2016224" cy="5112568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超声波模块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5940152" y="1124744"/>
            <a:ext cx="1728192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发送</a:t>
            </a:r>
            <a:r>
              <a:rPr lang="en-US" altLang="zh-CN" dirty="0" smtClean="0"/>
              <a:t>20ms</a:t>
            </a:r>
            <a:r>
              <a:rPr lang="zh-CN" altLang="en-US" dirty="0" smtClean="0"/>
              <a:t>脉冲作为起始信号</a:t>
            </a:r>
            <a:endParaRPr lang="zh-CN" altLang="en-US" dirty="0"/>
          </a:p>
        </p:txBody>
      </p:sp>
      <p:sp>
        <p:nvSpPr>
          <p:cNvPr id="10" name="左箭头 9"/>
          <p:cNvSpPr/>
          <p:nvPr/>
        </p:nvSpPr>
        <p:spPr>
          <a:xfrm>
            <a:off x="1475656" y="1628800"/>
            <a:ext cx="4392488" cy="216024"/>
          </a:xfrm>
          <a:prstGeom prst="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流程图: 过程 11"/>
          <p:cNvSpPr/>
          <p:nvPr/>
        </p:nvSpPr>
        <p:spPr>
          <a:xfrm>
            <a:off x="6012160" y="2276872"/>
            <a:ext cx="1656184" cy="93610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打开定时器</a:t>
            </a:r>
            <a:endParaRPr lang="zh-CN" altLang="en-US" dirty="0"/>
          </a:p>
        </p:txBody>
      </p:sp>
      <p:sp>
        <p:nvSpPr>
          <p:cNvPr id="13" name="下箭头 12"/>
          <p:cNvSpPr/>
          <p:nvPr/>
        </p:nvSpPr>
        <p:spPr>
          <a:xfrm>
            <a:off x="6588224" y="2060848"/>
            <a:ext cx="360040" cy="21602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流程图: 过程 18"/>
          <p:cNvSpPr/>
          <p:nvPr/>
        </p:nvSpPr>
        <p:spPr>
          <a:xfrm>
            <a:off x="6012160" y="3501008"/>
            <a:ext cx="1800200" cy="151216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通过计数值得差值计算收到声音时间，并用时间算出距离</a:t>
            </a:r>
            <a:endParaRPr lang="zh-CN" altLang="en-US" dirty="0"/>
          </a:p>
        </p:txBody>
      </p:sp>
      <p:sp>
        <p:nvSpPr>
          <p:cNvPr id="20" name="下箭头 19"/>
          <p:cNvSpPr/>
          <p:nvPr/>
        </p:nvSpPr>
        <p:spPr>
          <a:xfrm>
            <a:off x="6660232" y="3212976"/>
            <a:ext cx="288032" cy="28803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右箭头 21"/>
          <p:cNvSpPr/>
          <p:nvPr/>
        </p:nvSpPr>
        <p:spPr>
          <a:xfrm>
            <a:off x="4644008" y="3933056"/>
            <a:ext cx="1296144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4788024" y="2852936"/>
            <a:ext cx="864096" cy="252028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Timstr</a:t>
            </a:r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endParaRPr lang="en-US" altLang="zh-CN" dirty="0" smtClean="0"/>
          </a:p>
          <a:p>
            <a:pPr algn="ctr"/>
            <a:r>
              <a:rPr lang="en-US" altLang="zh-CN" dirty="0" err="1" smtClean="0"/>
              <a:t>timend</a:t>
            </a:r>
            <a:endParaRPr lang="zh-CN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5868144" y="5445224"/>
            <a:ext cx="2016224" cy="10801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根据距离调整状态</a:t>
            </a:r>
            <a:endParaRPr lang="zh-CN" altLang="en-US" dirty="0"/>
          </a:p>
        </p:txBody>
      </p:sp>
      <p:sp>
        <p:nvSpPr>
          <p:cNvPr id="24" name="下箭头 23"/>
          <p:cNvSpPr/>
          <p:nvPr/>
        </p:nvSpPr>
        <p:spPr>
          <a:xfrm>
            <a:off x="6660232" y="5013176"/>
            <a:ext cx="360040" cy="4320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907704" y="3140968"/>
            <a:ext cx="648072" cy="18002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外部中断</a:t>
            </a:r>
            <a:endParaRPr lang="en-US" altLang="zh-CN" dirty="0" smtClean="0"/>
          </a:p>
        </p:txBody>
      </p:sp>
      <p:sp>
        <p:nvSpPr>
          <p:cNvPr id="17" name="流程图: 过程 16"/>
          <p:cNvSpPr/>
          <p:nvPr/>
        </p:nvSpPr>
        <p:spPr>
          <a:xfrm>
            <a:off x="2771800" y="4221088"/>
            <a:ext cx="1728192" cy="115212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记录当前定时器的计数值</a:t>
            </a:r>
            <a:endParaRPr lang="zh-CN" altLang="en-US" dirty="0"/>
          </a:p>
        </p:txBody>
      </p:sp>
      <p:sp>
        <p:nvSpPr>
          <p:cNvPr id="14" name="流程图: 过程 13"/>
          <p:cNvSpPr/>
          <p:nvPr/>
        </p:nvSpPr>
        <p:spPr>
          <a:xfrm>
            <a:off x="2771800" y="2780928"/>
            <a:ext cx="1728192" cy="115212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记录当前定时器的计数值</a:t>
            </a:r>
            <a:endParaRPr lang="zh-CN" altLang="en-US" dirty="0"/>
          </a:p>
        </p:txBody>
      </p:sp>
      <p:sp>
        <p:nvSpPr>
          <p:cNvPr id="16" name="右箭头 15"/>
          <p:cNvSpPr/>
          <p:nvPr/>
        </p:nvSpPr>
        <p:spPr>
          <a:xfrm>
            <a:off x="1907704" y="4581128"/>
            <a:ext cx="864096" cy="360040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右箭头 14"/>
          <p:cNvSpPr/>
          <p:nvPr/>
        </p:nvSpPr>
        <p:spPr>
          <a:xfrm>
            <a:off x="1619672" y="3212976"/>
            <a:ext cx="1080120" cy="216024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91680" y="0"/>
            <a:ext cx="5055840" cy="1143000"/>
          </a:xfrm>
        </p:spPr>
        <p:txBody>
          <a:bodyPr>
            <a:normAutofit fontScale="90000"/>
          </a:bodyPr>
          <a:lstStyle/>
          <a:p>
            <a:r>
              <a:rPr lang="en-US" altLang="zh-CN" sz="4000" b="1" dirty="0" smtClean="0">
                <a:solidFill>
                  <a:schemeClr val="tx1"/>
                </a:solidFill>
              </a:rPr>
              <a:t>5.2</a:t>
            </a:r>
            <a:r>
              <a:rPr lang="zh-CN" altLang="en-US" sz="4000" b="1" dirty="0" smtClean="0">
                <a:solidFill>
                  <a:schemeClr val="tx1"/>
                </a:solidFill>
              </a:rPr>
              <a:t>、寻迹模式概述</a:t>
            </a:r>
            <a:r>
              <a:rPr lang="zh-CN" altLang="en-US" sz="3200" dirty="0" smtClean="0"/>
              <a:t/>
            </a:r>
            <a:br>
              <a:rPr lang="zh-CN" altLang="en-US" sz="3200" dirty="0" smtClean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0" y="764704"/>
            <a:ext cx="7467600" cy="4873752"/>
          </a:xfrm>
        </p:spPr>
        <p:txBody>
          <a:bodyPr/>
          <a:lstStyle/>
          <a:p>
            <a:r>
              <a:rPr lang="zh-CN" altLang="en-US" dirty="0" smtClean="0"/>
              <a:t>通过红外传感器传回的信息判断状态并作出反应。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564904"/>
            <a:ext cx="4355976" cy="4293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4008" y="2708920"/>
            <a:ext cx="3888432" cy="41490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流程图: 过程 5"/>
          <p:cNvSpPr/>
          <p:nvPr/>
        </p:nvSpPr>
        <p:spPr>
          <a:xfrm>
            <a:off x="2051720" y="1484784"/>
            <a:ext cx="1584176" cy="79208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采集传感器信息</a:t>
            </a:r>
            <a:endParaRPr lang="zh-CN" altLang="en-US" dirty="0"/>
          </a:p>
        </p:txBody>
      </p:sp>
      <p:sp>
        <p:nvSpPr>
          <p:cNvPr id="7" name="流程图: 过程 6"/>
          <p:cNvSpPr/>
          <p:nvPr/>
        </p:nvSpPr>
        <p:spPr>
          <a:xfrm>
            <a:off x="4644008" y="1484784"/>
            <a:ext cx="1656184" cy="79208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根据信息处理</a:t>
            </a:r>
            <a:endParaRPr lang="zh-CN" altLang="en-US" dirty="0"/>
          </a:p>
        </p:txBody>
      </p:sp>
      <p:sp>
        <p:nvSpPr>
          <p:cNvPr id="9" name="右箭头 8"/>
          <p:cNvSpPr/>
          <p:nvPr/>
        </p:nvSpPr>
        <p:spPr>
          <a:xfrm>
            <a:off x="3707904" y="1700808"/>
            <a:ext cx="79208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>
            <a:off x="1115616" y="1772816"/>
            <a:ext cx="792088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右箭头 10"/>
          <p:cNvSpPr/>
          <p:nvPr/>
        </p:nvSpPr>
        <p:spPr>
          <a:xfrm>
            <a:off x="6372200" y="1700808"/>
            <a:ext cx="864096" cy="2880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2627784" y="1052736"/>
            <a:ext cx="4320480" cy="3096344"/>
          </a:xfrm>
        </p:spPr>
        <p:txBody>
          <a:bodyPr>
            <a:normAutofit/>
          </a:bodyPr>
          <a:lstStyle/>
          <a:p>
            <a:r>
              <a:rPr lang="zh-CN" altLang="en-US" sz="4800" dirty="0" smtClean="0"/>
              <a:t>谢谢观赏</a:t>
            </a:r>
            <a:endParaRPr lang="zh-CN" altLang="en-US" sz="48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凸显">
  <a:themeElements>
    <a:clrScheme name="凸显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凸显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凸显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208</TotalTime>
  <Words>269</Words>
  <Application>Microsoft Office PowerPoint</Application>
  <PresentationFormat>全屏显示(4:3)</PresentationFormat>
  <Paragraphs>70</Paragraphs>
  <Slides>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凸显</vt:lpstr>
      <vt:lpstr>        基于openwrt的WiFi智能小车</vt:lpstr>
      <vt:lpstr>1、系统功能概述</vt:lpstr>
      <vt:lpstr>幻灯片 3</vt:lpstr>
      <vt:lpstr>3下位机主要模块</vt:lpstr>
      <vt:lpstr>幻灯片 5</vt:lpstr>
      <vt:lpstr>幻灯片 6</vt:lpstr>
      <vt:lpstr>5.2、寻迹模式概述 </vt:lpstr>
      <vt:lpstr>幻灯片 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asus</dc:creator>
  <cp:lastModifiedBy>asus</cp:lastModifiedBy>
  <cp:revision>14</cp:revision>
  <dcterms:created xsi:type="dcterms:W3CDTF">2017-10-23T06:33:07Z</dcterms:created>
  <dcterms:modified xsi:type="dcterms:W3CDTF">2019-11-15T08:25:29Z</dcterms:modified>
</cp:coreProperties>
</file>

<file path=docProps/thumbnail.jpeg>
</file>